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6" r:id="rId2"/>
    <p:sldId id="293" r:id="rId3"/>
    <p:sldId id="270" r:id="rId4"/>
    <p:sldId id="274" r:id="rId5"/>
    <p:sldId id="301" r:id="rId6"/>
    <p:sldId id="289" r:id="rId7"/>
    <p:sldId id="286" r:id="rId8"/>
    <p:sldId id="300" r:id="rId9"/>
    <p:sldId id="297" r:id="rId10"/>
    <p:sldId id="299" r:id="rId11"/>
    <p:sldId id="290" r:id="rId12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1" y="2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1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3F36-1330-42BF-A167-E6233EC23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3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1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44550"/>
            <a:ext cx="4056063" cy="2281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10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1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9C44-8A2A-409E-A7D2-22FCC8225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69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13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56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4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28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8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9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6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6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5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41019"/>
      </p:ext>
    </p:extLst>
  </p:cSld>
  <p:clrMapOvr>
    <a:masterClrMapping/>
  </p:clrMapOvr>
  <p:transition spd="slow" advClick="0" advTm="500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2026"/>
      </p:ext>
    </p:extLst>
  </p:cSld>
  <p:clrMapOvr>
    <a:masterClrMapping/>
  </p:clrMapOvr>
  <p:transition spd="slow" advClick="0" advTm="500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23708"/>
      </p:ext>
    </p:extLst>
  </p:cSld>
  <p:clrMapOvr>
    <a:masterClrMapping/>
  </p:clrMapOvr>
  <p:transition spd="slow" advClick="0" advTm="5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1165"/>
      </p:ext>
    </p:extLst>
  </p:cSld>
  <p:clrMapOvr>
    <a:masterClrMapping/>
  </p:clrMapOvr>
  <p:transition spd="slow" advClick="0" advTm="5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4622474"/>
      </p:ext>
    </p:extLst>
  </p:cSld>
  <p:clrMapOvr>
    <a:masterClrMapping/>
  </p:clrMapOvr>
  <p:transition spd="slow" advClick="0" advTm="5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90599"/>
      </p:ext>
    </p:extLst>
  </p:cSld>
  <p:clrMapOvr>
    <a:masterClrMapping/>
  </p:clrMapOvr>
  <p:transition spd="slow" advClick="0" advTm="5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1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70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40010"/>
      </p:ext>
    </p:extLst>
  </p:cSld>
  <p:clrMapOvr>
    <a:masterClrMapping/>
  </p:clrMapOvr>
  <p:transition spd="slow" advClick="0" advTm="5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8660"/>
      </p:ext>
    </p:extLst>
  </p:cSld>
  <p:clrMapOvr>
    <a:masterClrMapping/>
  </p:clrMapOvr>
  <p:transition spd="slow" advClick="0" advTm="5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15144"/>
      </p:ext>
    </p:extLst>
  </p:cSld>
  <p:clrMapOvr>
    <a:masterClrMapping/>
  </p:clrMapOvr>
  <p:transition spd="slow" advClick="0" advTm="5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1517"/>
      </p:ext>
    </p:extLst>
  </p:cSld>
  <p:clrMapOvr>
    <a:masterClrMapping/>
  </p:clrMapOvr>
  <p:transition spd="slow" advClick="0" advTm="5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9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533686"/>
      </p:ext>
    </p:extLst>
  </p:cSld>
  <p:clrMapOvr>
    <a:masterClrMapping/>
  </p:clrMapOvr>
  <p:transition spd="slow" advClick="0" advTm="500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4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4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cover dir="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oblim.by/" TargetMode="External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duotone>
              <a:schemeClr val="bg2">
                <a:shade val="90000"/>
                <a:satMod val="150000"/>
              </a:schemeClr>
              <a:schemeClr val="bg2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4034" y="1643050"/>
            <a:ext cx="785818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Неиспользуемые объекты недвижимости государственной собственности, предлагаемые </a:t>
            </a:r>
            <a:br>
              <a:rPr lang="ru-RU" dirty="0" smtClean="0"/>
            </a:br>
            <a:r>
              <a:rPr lang="ru-RU" dirty="0" smtClean="0"/>
              <a:t>для продажи с возможностью использования под жилье</a:t>
            </a:r>
            <a:endParaRPr lang="ru-RU" dirty="0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88" y="5376849"/>
            <a:ext cx="2696777" cy="428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035" y="5816979"/>
            <a:ext cx="34467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 носит справочный характер.</a:t>
            </a:r>
          </a:p>
          <a:p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Подробная информация на сайте 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www.minoblim.by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(8017) 516-80-54, 500-47-10, 516-80-55</a:t>
            </a:r>
          </a:p>
        </p:txBody>
      </p:sp>
      <p:pic>
        <p:nvPicPr>
          <p:cNvPr id="4" name="03. Lif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out="2500"/>
                </p14:media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4861212" y="5376849"/>
            <a:ext cx="609600" cy="609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1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02945"/>
              </p:ext>
            </p:extLst>
          </p:nvPr>
        </p:nvGraphicFramePr>
        <p:xfrm>
          <a:off x="5352516" y="1056068"/>
          <a:ext cx="6483409" cy="56795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0847">
                  <a:extLst>
                    <a:ext uri="{9D8B030D-6E8A-4147-A177-3AD203B41FA5}">
                      <a16:colId xmlns="" xmlns:a16="http://schemas.microsoft.com/office/drawing/2014/main" val="934730647"/>
                    </a:ext>
                  </a:extLst>
                </a:gridCol>
                <a:gridCol w="5082562">
                  <a:extLst>
                    <a:ext uri="{9D8B030D-6E8A-4147-A177-3AD203B41FA5}">
                      <a16:colId xmlns="" xmlns:a16="http://schemas.microsoft.com/office/drawing/2014/main" val="1282963815"/>
                    </a:ext>
                  </a:extLst>
                </a:gridCol>
              </a:tblGrid>
              <a:tr h="137803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недвижимом имуществе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Недвижимое имущество: капитальное строение (инв. № 622/С-41374) – одноэтажное здание клуба-библиотеки с тремя пристройками и крыльцом с навесом, общая площадь 221,2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1985 года постройки, фундамент бутобетонный, стены бревенчатые, перегородки бревенчатые, чердачное перекрытие деревянное, крыша – шифер. Принадлежности: дорожка.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Недвижимое имущество находится в собственности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Столбцовского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0389381"/>
                  </a:ext>
                </a:extLst>
              </a:tr>
              <a:tr h="2691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площадью 0,1192 га. Целевое назначение: земельный участок для содержания и обслуживания здания клуба-библиотеки.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предоставляется в аренду сроком на 20 лет.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Разрешено в установленном законодательством порядке изменять целевое назначение земельного участка в случае изменения целевого назначения недвижимого имущества и использовать его для размещения объектов административного назначения, здравоохранения и социальных услуг, розничной торговли, культурно-просветительного и зрелищного назначения, одноквартирного жилого дома, объектов иного назначения, размещение которых допускается в зоне жилой застройки.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Победителю аукциона либо единственному участнику несостоявшегося аукциона необходимо: в двухмесячный срок со дня утверждения протокола о результатах аукциона обратиться за государственной регистрацией права на земельный участок; получить в установленном порядке архитектурно-планировочное задание и технические условия для инженерно-технического обеспечения объекта, иной проектной документации по мере надобности.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4365484"/>
                  </a:ext>
                </a:extLst>
              </a:tr>
              <a:tr h="5122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13 340,00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(начальная цена понижена на 80 %)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2241965"/>
                  </a:ext>
                </a:extLst>
              </a:tr>
              <a:tr h="4517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культуры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Столбцовского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районного исполнительного комитета,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 (801717) 53675, 52106. 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088765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636" y="242584"/>
            <a:ext cx="4848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Столбцовский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Деревнянский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с/с, д. Хотова, ул. Южная,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2А.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1150" y="242584"/>
            <a:ext cx="527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  –  80,2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г. Столбцы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38,9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2401" y="4319233"/>
            <a:ext cx="845163" cy="26985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7564" y="6174380"/>
            <a:ext cx="1245711" cy="4372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10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1026" name="Picture 2" descr="C:\Users\Hello\Desktop\Районы в жилое\Хотова фото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65" y="1123475"/>
            <a:ext cx="5054610" cy="27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65" y="3833882"/>
            <a:ext cx="5054609" cy="29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49408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499" y="2332601"/>
            <a:ext cx="10058400" cy="13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79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8717" y="242584"/>
            <a:ext cx="5271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Минская область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Воложинский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Вишневский с/с, д. </a:t>
            </a:r>
            <a:r>
              <a:rPr lang="ru-RU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Янишки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Заречная, 20А.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1150" y="242584"/>
            <a:ext cx="426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Расстояние от:	г. Минска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106 км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		г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Воложин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23 км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9881"/>
              </p:ext>
            </p:extLst>
          </p:nvPr>
        </p:nvGraphicFramePr>
        <p:xfrm>
          <a:off x="5289846" y="1122551"/>
          <a:ext cx="6810998" cy="4877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3249">
                  <a:extLst>
                    <a:ext uri="{9D8B030D-6E8A-4147-A177-3AD203B41FA5}">
                      <a16:colId xmlns="" xmlns:a16="http://schemas.microsoft.com/office/drawing/2014/main" val="1091073166"/>
                    </a:ext>
                  </a:extLst>
                </a:gridCol>
                <a:gridCol w="5587749">
                  <a:extLst>
                    <a:ext uri="{9D8B030D-6E8A-4147-A177-3AD203B41FA5}">
                      <a16:colId xmlns="" xmlns:a16="http://schemas.microsoft.com/office/drawing/2014/main" val="1431800519"/>
                    </a:ext>
                  </a:extLst>
                </a:gridCol>
              </a:tblGrid>
              <a:tr h="10545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недвижимом имуществе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имущество: капитальное строение (инв. № 632/С-10358) – одноэтажное здание детской музыкальной школы с двумя пристройками, общая площадь 114,5 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1962 года постройки, фундамент – бутобетон, стены – бревно, окрашено, обшивка деревом, перегородки – деревянные каркасные, перекрытия – дерево, крыша – лист асбестоцементный.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 находится в собственности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Воложинского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0720499"/>
                  </a:ext>
                </a:extLst>
              </a:tr>
              <a:tr h="27205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Земельный участок площадью 0,0376 га. Целевое назначение: земельный участок для обслуживания Вишневской детской музыкальной школы. Введены ограничения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использовании земельного участка в связи с расположением в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водоохранной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зоне реки Ольшанка, вне прибрежной полосы.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Земельный участок предоставляется в аренду сроком на 50 лет со дня государственной регистрации права аренды земельного участка в территориальной организации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государственной регистрации.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административных, общественных </a:t>
                      </a:r>
                      <a:br>
                        <a:rPr lang="x-none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x-none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жилых зданий, торговых объектов, объектов по оказанию услуг, предприятий </a:t>
                      </a:r>
                      <a:br>
                        <a:rPr lang="x-none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x-none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обслуживанию населения и других производств, размещение которых допускается в зоне жилой застройки.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x-none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Победителю аукциона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или электронных торгов </a:t>
                      </a:r>
                      <a:r>
                        <a:rPr lang="x-none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либо единственному участнику несостоявшегося аукциона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или электронных торгов </a:t>
                      </a:r>
                      <a:r>
                        <a:rPr lang="x-none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необходимо в течение двух месяцев со дня заключения договора аренды земельного участка обратиться за государственной регистрацией возникновения прав на земельный участок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0211361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4 540,00 (начальная цена понижена на 80 %)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7965385"/>
                  </a:ext>
                </a:extLst>
              </a:tr>
              <a:tr h="4262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Отдел идеологической работы, культуры и по делам молодежи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Воложинского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районного исполнительного комитета</a:t>
                      </a:r>
                      <a:r>
                        <a:rPr lang="ru-RU" sz="10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тел. (8044) 5304955, (8029) 1840691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0572809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193" y="3644537"/>
            <a:ext cx="4371220" cy="232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91" y="1069749"/>
            <a:ext cx="4343022" cy="25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7390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9146"/>
              </p:ext>
            </p:extLst>
          </p:nvPr>
        </p:nvGraphicFramePr>
        <p:xfrm>
          <a:off x="5335424" y="1100010"/>
          <a:ext cx="6577413" cy="55146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21158">
                  <a:extLst>
                    <a:ext uri="{9D8B030D-6E8A-4147-A177-3AD203B41FA5}">
                      <a16:colId xmlns="" xmlns:a16="http://schemas.microsoft.com/office/drawing/2014/main" val="1978639401"/>
                    </a:ext>
                  </a:extLst>
                </a:gridCol>
                <a:gridCol w="5156255">
                  <a:extLst>
                    <a:ext uri="{9D8B030D-6E8A-4147-A177-3AD203B41FA5}">
                      <a16:colId xmlns="" xmlns:a16="http://schemas.microsoft.com/office/drawing/2014/main" val="1825065903"/>
                    </a:ext>
                  </a:extLst>
                </a:gridCol>
              </a:tblGrid>
              <a:tr h="101754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недвижимом имуществе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имущество: капитальное строение (инв. № 601/С-24063) – одноэтажное здание фельдшерско-акушерского пункта общей площадью 60,1 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1990 года постройки, фундамент – кирпичи, стены – кирпич силикатный, перегородки – кирпичи, перекрытия – дерево, крыша – асбестоцементный волнистый лист.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 находится в собственности Каменского сельсовета.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4754117"/>
                  </a:ext>
                </a:extLst>
              </a:tr>
              <a:tr h="330467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Земельный участок площадью 0,1135 га. Целевое назначение: земельный участок для строительства и обслуживания фельдшерско-акушерского пункта. </a:t>
                      </a:r>
                    </a:p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Земельный участок предоставляется в аренду сроком на 20 лет</a:t>
                      </a:r>
                      <a:r>
                        <a:rPr kumimoji="0" lang="x-none" sz="1050" b="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  <a:endParaRPr kumimoji="0" lang="ru-RU" sz="105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</a:t>
                      </a:r>
                      <a:r>
                        <a:rPr kumimoji="0" lang="x-none" sz="1050" b="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установленном порядке предоставляется возможность изменения целевого назначения земельного участка и использование его для размещения объектов </a:t>
                      </a:r>
                      <a:r>
                        <a:rPr kumimoji="0"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административно-хозяйственного назначения, складских помещений, для размещения объектов культурно-просветительного и зрелищного назначения, для размещения объектов физкультурно-оздоровительного и спортивного назначения, размещение объектов торговли и жилья по согласованию с </a:t>
                      </a:r>
                      <a:r>
                        <a:rPr kumimoji="0"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Логойским</a:t>
                      </a:r>
                      <a:r>
                        <a:rPr kumimoji="0"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районным исполнительным комитетом.</a:t>
                      </a:r>
                    </a:p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05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Победителю аукциона либо единственному участнику несостоявшегося аукциона необходимо в установленном порядке в течение двух месяцев со дня заключения договора аренды земельного участка обратиться за государственной регистрацией возникновения права аренды и прекращением права постоянного пользования Каменского сельского исполнительного комитета на земельный участок.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5087959"/>
                  </a:ext>
                </a:extLst>
              </a:tr>
              <a:tr h="5896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4260,00 (начальная цена понижена на 80 %)</a:t>
                      </a:r>
                      <a:endParaRPr kumimoji="0"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5274997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Каменский сельский исполнительный комитет</a:t>
                      </a:r>
                      <a:r>
                        <a:rPr lang="ru-RU" sz="1050" b="0" spc="-1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тел. (801774) 72335, 72381.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936372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6297" y="242584"/>
            <a:ext cx="497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</a:t>
            </a:r>
            <a:r>
              <a:rPr lang="ru-RU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Логойский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Ганцевичи, 13А.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1151" y="210500"/>
            <a:ext cx="3832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г. Минска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км</a:t>
            </a: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г. Логойска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3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8" name="Рисунок 7" descr="C:\Users\Hello\Desktop\Районы в жилое\ФАП Логойск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81" y="1074821"/>
            <a:ext cx="4670376" cy="271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81" y="3785937"/>
            <a:ext cx="4670376" cy="283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6475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9958"/>
              </p:ext>
            </p:extLst>
          </p:nvPr>
        </p:nvGraphicFramePr>
        <p:xfrm>
          <a:off x="5343970" y="1087473"/>
          <a:ext cx="6397951" cy="55028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2383">
                  <a:extLst>
                    <a:ext uri="{9D8B030D-6E8A-4147-A177-3AD203B41FA5}">
                      <a16:colId xmlns="" xmlns:a16="http://schemas.microsoft.com/office/drawing/2014/main" val="638212916"/>
                    </a:ext>
                  </a:extLst>
                </a:gridCol>
                <a:gridCol w="5015568">
                  <a:extLst>
                    <a:ext uri="{9D8B030D-6E8A-4147-A177-3AD203B41FA5}">
                      <a16:colId xmlns="" xmlns:a16="http://schemas.microsoft.com/office/drawing/2014/main" val="1937429781"/>
                    </a:ext>
                  </a:extLst>
                </a:gridCol>
              </a:tblGrid>
              <a:tr h="120496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недвижимом имуществе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имущество: капитальное строение (инв. № 633/С-1000963) – одноэтажное здание школы д.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Лотва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 двумя пристройками, общая площадь 1113,9 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1969 года постройки, фундамент – бутобетон, стены – кирпич силикатный, перекрытия – ПВХ профиль, кирпичи, доска, перекрытия – плита перекрытия железобетонная сплошная, доска, крыша – асбестоцементный волнистый лист, рулонные кровельные материалы. Принадлежности: три склада, туалет, труба дымовая, два покрытия, забор.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Оборудование в капитальном строении отсутствует.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 находится в собственности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Мядельского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района.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1375944"/>
                  </a:ext>
                </a:extLst>
              </a:tr>
              <a:tr h="24280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Земельный участок площадью 0,8006 га. Целевое назначение: земельный участок для строительства и обслуживания здания школы. Введены ограничения в использовании части земельного участка площадью 0,0329 га в связи с расположением в охранной зоне электрической сети.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предоставляется в аренду сроком на 45 лет</a:t>
                      </a:r>
                      <a:r>
                        <a:rPr lang="x-none" sz="9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x-none" sz="9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установленном порядке предоставляется возможность изменения целевого назначения земельного участка и использование его для размещения объектов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гостиничного, оздоровительного, административного назначения, розничной, оптовой торговли, объектов общественного питания, бытового обслуживания населения, а также для размещения объектов усадебной застройки (для строительства и обслуживания одноквартирного жилого дома).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Победителю аукциона либо единственному участнику несостоявшегося аукциона необходимо: осуществить в двухмесячный срок после подписания договора аренды земельного участка государственную регистрацию прекращения и возникновения прав на земельный участок;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обеспечить выполнение работ по восстановлению границ земельного участка на местности (при необходимости);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получить в установленном порядке разрешение  на проведение проектно-изыскательских работ и разработку строительного проекта на строительство объекта (в случае изменения назначения недвижимого имущества);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соблюдать права и обязанности землепользователей, установленные Кодексом Республики Беларусь о земле;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содержать предоставленный земельный участок и прилегающую к нему территорию </a:t>
                      </a:r>
                      <a:b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 надлежащем санитарном состоянии.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303743"/>
                  </a:ext>
                </a:extLst>
              </a:tr>
              <a:tr h="40862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114 020,00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(начальная цена понижена на 80 %)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8745537"/>
                  </a:ext>
                </a:extLst>
              </a:tr>
              <a:tr h="47651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по образованию, спорту и туризму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Мядельского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районного исполнительного комитета</a:t>
                      </a:r>
                      <a:r>
                        <a:rPr lang="ru-RU" sz="1000" b="0" spc="-1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тел. (801797) 40810, 27228.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2644" y="242583"/>
            <a:ext cx="497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</a:t>
            </a:r>
            <a:r>
              <a:rPr lang="ru-RU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Мядельский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Лотва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Центральная, 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329" y="242584"/>
            <a:ext cx="424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г. Минска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147,6 км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Мяделя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13,7 км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4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8" name="Рисунок 7" descr="C:\Users\Hello\Desktop\Районы в жилое\Лотва Мядель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277" y="1145266"/>
            <a:ext cx="4543243" cy="231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92" y="3461657"/>
            <a:ext cx="4541928" cy="309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7138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59413"/>
              </p:ext>
            </p:extLst>
          </p:nvPr>
        </p:nvGraphicFramePr>
        <p:xfrm>
          <a:off x="5343970" y="1087473"/>
          <a:ext cx="6397951" cy="5609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2383">
                  <a:extLst>
                    <a:ext uri="{9D8B030D-6E8A-4147-A177-3AD203B41FA5}">
                      <a16:colId xmlns="" xmlns:a16="http://schemas.microsoft.com/office/drawing/2014/main" val="638212916"/>
                    </a:ext>
                  </a:extLst>
                </a:gridCol>
                <a:gridCol w="5015568">
                  <a:extLst>
                    <a:ext uri="{9D8B030D-6E8A-4147-A177-3AD203B41FA5}">
                      <a16:colId xmlns="" xmlns:a16="http://schemas.microsoft.com/office/drawing/2014/main" val="1937429781"/>
                    </a:ext>
                  </a:extLst>
                </a:gridCol>
              </a:tblGrid>
              <a:tr h="120496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недвижимом имуществе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имущество: капитальное строение (инв. № 633/С-11227) – одноэтажное здание бывшей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Кутьковской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неполной средней школы общей площадью 346,4 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1935 года постройки, фундамент – бутобетон, стены – бревно, обшивка деревом, окрашено, перегородки – кирпичи, бревно, перекрытия – деревянные изделия, доска, крыша – асбестоцементный волнистый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лист. Введены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ограничения (обременения) прав на недвижимое имущество, установленные в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связи с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присвоением ему статуса историко-культурной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ценности. Недвижимое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имущество находится в собственности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Мядельского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района.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1375944"/>
                  </a:ext>
                </a:extLst>
              </a:tr>
              <a:tr h="24280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Земельный участок площадью 0,7452 га. Целевое назначение: земельный участок для обслуживания зданий и сооружений бывшего учреждения образования «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Кутьковская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неполная средняя школа».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Введены ограничения в использовании земельного участка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связи с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расположением в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водоохранной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зоне ручья № 9.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предоставляется в аренду сроком на 15 лет</a:t>
                      </a:r>
                      <a:r>
                        <a:rPr lang="x-none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x-none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установленном порядке предоставляется возможность изменения целевого назначения земельного участка и использование его для размещения объектов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административного назначения, розничной торговли, объектов производственного назначения, которые </a:t>
                      </a:r>
                      <a:b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являются источниками вредных веществ, шума и вибрации, а также для размещения объектов усадебной застройки (для строительства и обслуживания одноквартирного жилого дома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Победителю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аукциона либо единственному участнику несостоявшегося аукциона необходимо: осуществить в двухмесячный срок после подписания договора аренды земельного участка государственную регистрацию прекращения и возникновения прав на земельный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участок; обеспечить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выполнение работ по восстановлению границ земельного участка на местности (при необходимости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); получить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установленном порядке разрешение  на проведение проектно-изыскательских работ и разработку строительного проекта на строительство объекта в срок, не превышающий двух лет (в случае изменения назначения недвижимого имущества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); соблюдать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права и обязанности землепользователей, установленные Кодексом Республики Беларусь о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земле; содержать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предоставленный земельный участок и прилегающую к нему территорию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надлежащем санитарном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состоянии; соблюдать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режим хозяйственной деятельности в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водоохранной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зоне.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303743"/>
                  </a:ext>
                </a:extLst>
              </a:tr>
              <a:tr h="40862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30 800,00 (начальная цена понижена на 80 %)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8745537"/>
                  </a:ext>
                </a:extLst>
              </a:tr>
              <a:tr h="47651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по образованию, спорту и туризму </a:t>
                      </a:r>
                      <a:r>
                        <a:rPr lang="ru-RU" sz="1000" b="0" spc="-1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Мядельского</a:t>
                      </a:r>
                      <a:r>
                        <a:rPr lang="ru-RU" sz="1000" b="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районного исполнительного комитета, тел. (801797) 727228.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2644" y="242583"/>
            <a:ext cx="497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</a:t>
            </a:r>
            <a:r>
              <a:rPr lang="ru-RU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Мядельский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Комарово, ул. Школьная, 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329" y="242584"/>
            <a:ext cx="424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г. Минска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168,9 км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Мяделя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42,4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5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42" y="1078544"/>
            <a:ext cx="4390573" cy="26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44" y="3748025"/>
            <a:ext cx="4390571" cy="297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12674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75708"/>
              </p:ext>
            </p:extLst>
          </p:nvPr>
        </p:nvGraphicFramePr>
        <p:xfrm>
          <a:off x="5306939" y="1043188"/>
          <a:ext cx="6760565" cy="55529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9619">
                  <a:extLst>
                    <a:ext uri="{9D8B030D-6E8A-4147-A177-3AD203B41FA5}">
                      <a16:colId xmlns="" xmlns:a16="http://schemas.microsoft.com/office/drawing/2014/main" val="638212916"/>
                    </a:ext>
                  </a:extLst>
                </a:gridCol>
                <a:gridCol w="5640946">
                  <a:extLst>
                    <a:ext uri="{9D8B030D-6E8A-4147-A177-3AD203B41FA5}">
                      <a16:colId xmlns="" xmlns:a16="http://schemas.microsoft.com/office/drawing/2014/main" val="1937429781"/>
                    </a:ext>
                  </a:extLst>
                </a:gridCol>
              </a:tblGrid>
              <a:tr h="9530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недвижимом имуществе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Недвижимое имущество: капитальное строение (инв. № 633/С-1000962) – одноэтажное здание музея с пристройкой, общая площадь 58,7 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кв.м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, 1959 года постройки, фундамент – бутобетон, стены – бревно, обшивка деревом, окрашено, перегородки – бревно, перекрытия – дерево, крыша – асбестоцементный волнистый лист. Принадлежности: забор.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Недвижимое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имущество находится в собственности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Мядельского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района.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1375944"/>
                  </a:ext>
                </a:extLst>
              </a:tr>
              <a:tr h="323259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Земельный участок площадью 0,0279 га. Целевое назначение: земельный участок для обслуживания здания музея государственного учреждения образования «</a:t>
                      </a: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Нарочская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средняя школа № 1». Введены ограничения прав в использовании частей земельного участка площадью 0,0017 га в связи с расположением в охранной зоне ЛЭП напряжением до 1000 В и площадью 0,0138 га – в охранной зоне линии электропередач напряжением свыше 1000 В. </a:t>
                      </a:r>
                    </a:p>
                    <a:p>
                      <a:pPr marL="0" algn="just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Земельный участок предоставляется в аренду сроком на 40 лет.</a:t>
                      </a:r>
                    </a:p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гостиничного, оздоровительного, административного назначения, розничной, оптовой торговли, объектов общественного питания, бытового обслуживания населения.</a:t>
                      </a:r>
                    </a:p>
                    <a:p>
                      <a:pPr marL="0" algn="just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Победителю аукциона либо единственному участнику несостоявшегося аукциона необходимо: осуществить в двухмесячный срок после подписания договора аренды земельного участка государственную регистрацию прекращения и возникновения прав на земельный участок; обеспечить выполнение работ по восстановлению границ земельного участка на местности (при необходимости); получить в установленном порядке разрешение на проведение проектно-изыскательских работ и разработку строительного проекта на строительство объекта (в случае изменения назначения недвижимого имущества); соблюдать права и обязанности землепользователей, установленные Кодексом Республики Беларусь о земле; содержать предоставленный земельный участок и прилегающую к нему территорию в надлежащем санитарном состоянии.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303743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17 900,00 (без понижения начальной цены продажи)</a:t>
                      </a:r>
                      <a:endParaRPr lang="ru-RU" sz="11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8745537"/>
                  </a:ext>
                </a:extLst>
              </a:tr>
              <a:tr h="31852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по образованию, спорту и туризму </a:t>
                      </a:r>
                      <a:r>
                        <a:rPr kumimoji="0" lang="ru-RU" sz="11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Мядельского</a:t>
                      </a:r>
                      <a:r>
                        <a:rPr kumimoji="0" lang="ru-RU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районного исполнительного комитета,  тел. (801797) 40810, 46218, 40197, 27228.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2644" y="242583"/>
            <a:ext cx="497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Минская область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Мядельский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Нарочь, ул. Пионерская, 54А.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328" y="242584"/>
            <a:ext cx="420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Расстояние от:	г. Минска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154,6 км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		г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Мяделя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 18,2 км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3" y="1036080"/>
            <a:ext cx="4442652" cy="284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3" y="3885864"/>
            <a:ext cx="4442652" cy="272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4528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19178"/>
              </p:ext>
            </p:extLst>
          </p:nvPr>
        </p:nvGraphicFramePr>
        <p:xfrm>
          <a:off x="5343970" y="1087130"/>
          <a:ext cx="6526138" cy="54280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10080">
                  <a:extLst>
                    <a:ext uri="{9D8B030D-6E8A-4147-A177-3AD203B41FA5}">
                      <a16:colId xmlns="" xmlns:a16="http://schemas.microsoft.com/office/drawing/2014/main" val="2157910231"/>
                    </a:ext>
                  </a:extLst>
                </a:gridCol>
                <a:gridCol w="5116058">
                  <a:extLst>
                    <a:ext uri="{9D8B030D-6E8A-4147-A177-3AD203B41FA5}">
                      <a16:colId xmlns="" xmlns:a16="http://schemas.microsoft.com/office/drawing/2014/main" val="265209047"/>
                    </a:ext>
                  </a:extLst>
                </a:gridCol>
              </a:tblGrid>
              <a:tr h="984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предмете аукциона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имущество: капитальное строение (инв. № 644/С-38257) – одноэтажное здание ясли-сада с двумя пристройками и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отмосткой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общая площадь 418,2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1985 года постройки, фундамент – бетон, стены и перегородки – кирпич силикатный рядовой, перекрытия – плита железобетонная, дерево, крыша – асбестоцементный волнистый лист. Принадлежности: навес, площадка, дорожка, ограждение.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 находится в собственности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Солигорского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района.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8885228"/>
                  </a:ext>
                </a:extLst>
              </a:tr>
              <a:tr h="297471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Земельный участок площадью 0,4262 га. Целевое назначение: земельный участок для обслуживания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Ясковичского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ясли-сада. Введены ограничения в использовании земельного участка в связи с нахождением участка на природных территориях, подлежащих специальной охране (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водоохранная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зона р. Морочь), и части земельного участка площадью 0,0003 га в связи с расположением в охранных зонах электрических сетей напряжением свыше 1000 вольт. </a:t>
                      </a:r>
                    </a:p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Земельный участок предоставляется в аренду сроком на 30 лет. </a:t>
                      </a:r>
                    </a:p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Возможно изменение целевого назначения земельного участка (в случае изменения назначения недвижимого имущества) – земельный участок для размещения объектов административного и (или) административно-торгового назначения (1 16 01), розничной торговли (1 16 03), образования и (или) воспитания (1 16 10), физкультурно-оздоровительного и (или) спортивного назначения (1 16 14), бытового обслуживания населения (1 16 16). Победителю аукциона (электронных торгов) либо единственному участнику несостоявшегося аукциона (несостоявшихся электронных торгов) необходимо: осуществить в двухмесячный срок со дня заключения договора аренды земельного участка государственную регистрацию возникновения прав, ограничений (обременений) прав на земельный участок; в случае изменения назначения недвижимого имущества и необходимости разработки проектной документации, обратиться в установленном порядке, не позднее одного месяца с даты государственной регистрации возникновения прав на земельный участок, в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Солигорский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районный исполнительный комитет для получения разрешительной документации на строительство объекта; приступить к разработке проектной документации в течение шести месяцев с даты получения разрешительной документации на строительство объекта. 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4074226"/>
                  </a:ext>
                </a:extLst>
              </a:tr>
              <a:tr h="23295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33 740,00 (начальная цена понижена на 80 %)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7941196"/>
                  </a:ext>
                </a:extLst>
              </a:tr>
              <a:tr h="4010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Управление по образованию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Солигорского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районного исполнительного комитета,  </a:t>
                      </a:r>
                      <a:b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</a:b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тел. (80174) 239251, 237761, 237791.</a:t>
                      </a:r>
                      <a:endParaRPr kumimoji="0" lang="ru-RU" sz="1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64915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1150" y="242584"/>
            <a:ext cx="45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Минска – 134,2 км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Солигорска  –  30,2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4098" y="205741"/>
            <a:ext cx="5107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Солигорский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с/с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Ясковичи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Круковича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7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16" name="Рисунок 15" descr="C:\Users\Hello\Desktop\Районы в жилое\Ясли Солигор фото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03" y="1159098"/>
            <a:ext cx="4799326" cy="269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Hello\Pictures\Screenshots\Снимок экрана (224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03" y="3775889"/>
            <a:ext cx="4799326" cy="26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6205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70908"/>
              </p:ext>
            </p:extLst>
          </p:nvPr>
        </p:nvGraphicFramePr>
        <p:xfrm>
          <a:off x="5369728" y="1074237"/>
          <a:ext cx="6710655" cy="56613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10080">
                  <a:extLst>
                    <a:ext uri="{9D8B030D-6E8A-4147-A177-3AD203B41FA5}">
                      <a16:colId xmlns="" xmlns:a16="http://schemas.microsoft.com/office/drawing/2014/main" val="2157910231"/>
                    </a:ext>
                  </a:extLst>
                </a:gridCol>
                <a:gridCol w="5300575">
                  <a:extLst>
                    <a:ext uri="{9D8B030D-6E8A-4147-A177-3AD203B41FA5}">
                      <a16:colId xmlns="" xmlns:a16="http://schemas.microsoft.com/office/drawing/2014/main" val="265209047"/>
                    </a:ext>
                  </a:extLst>
                </a:gridCol>
              </a:tblGrid>
              <a:tr h="1205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предмете аукциона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Недвижимое имущество: капитальное строение (инв. № 644/С-57994) – одноэтажное здание ясли-сада с благоустройством и двумя пристройками, общая площадь 184,0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1987 года постройки, фундамент – железобетон, стены и перегородки – кирпич силикатный, перекрытия – плита перекрытия железобетонная пустотная, крыша – асбестоцементный волнистый лист. Принадлежности: дорожка асфальтобетонная, покрытие бетонное, навес деревянный, ограждение. </a:t>
                      </a:r>
                      <a:r>
                        <a:rPr lang="ru-RU" sz="1000" b="0" spc="-1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Имеется </a:t>
                      </a:r>
                      <a:r>
                        <a:rPr lang="ru-RU" sz="1000" b="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обременение в виде договора аренды в отношении части капитального строения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площадью 63,2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сроком по 26.11.2025.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8885228"/>
                  </a:ext>
                </a:extLst>
              </a:tr>
              <a:tr h="37790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площадью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0,1632</a:t>
                      </a:r>
                      <a:r>
                        <a:rPr lang="x-none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га. Целевое назначение: земельный участок для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обслуживания и эксплуатации зданий и сооружений ГУО «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Завшицкий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УПК ясли-сад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Солигорского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района» (для размещения объектов образования и воспитания)</a:t>
                      </a:r>
                      <a:r>
                        <a:rPr lang="x-none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Введены ограничения в использовании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части </a:t>
                      </a:r>
                      <a:r>
                        <a:rPr lang="x-none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земельного участка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площадью 0,0013 га </a:t>
                      </a:r>
                      <a:r>
                        <a:rPr lang="x-none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связи с расположением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охранных зонах линий электропередачи напряжением до 1000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вольт. Земельный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участок предоставляется в аренду сроком на 3</a:t>
                      </a:r>
                      <a:r>
                        <a:rPr lang="x-none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лет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Возможно изменение целевого назначения земельного участка (в случае изменения назначения недвижимого имущества) – земельный участок для размещения объектов образования и (или)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воспитания,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физкультурно-оздоровительного и (или) спортивного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назначения,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бытового обслуживания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населения,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розничной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торговли,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административного и (или) административно-торгового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назначения,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усадебной застройки (строительства и обслуживания одноквартирного (блокированного) жилого дома, обслуживания зарегистрированной организацией по государственной регистрации недвижимого имущества, прав на него и сделок с ним квартиры в блокированном жилом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доме.</a:t>
                      </a:r>
                      <a:b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Победителю 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аукциона либо единственному участнику несостоявшегося аукциона необходимо: осуществить в двухмесячный срок со дня заключения договора аренды земельного участка государственную регистрацию возникновения прав, ограничений (обременений) прав на земельный участок; в случае изменения назначения недвижимого имущества и необходимости разработки проектной документации, обратиться в установленном порядке, не позднее одного месяца с даты государственной регистрации возникновения прав на земельный участок, в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Солигорский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районный исполнительный комитет для получения разрешительной документации </a:t>
                      </a:r>
                      <a:b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строительство объекта; приступить к разработке проектной документации в течение шести месяцев с даты получения разрешительной документации на 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строительство.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4074226"/>
                  </a:ext>
                </a:extLst>
              </a:tr>
              <a:tr h="25757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121 900,00 (без понижения начальной цены продажи)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7941196"/>
                  </a:ext>
                </a:extLst>
              </a:tr>
              <a:tr h="41942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по образованию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Солигорского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районного исполнительного комитета, тел. (80174) 239251, 237761, 237791.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64915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1150" y="242584"/>
            <a:ext cx="435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Минска – 134,2 км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Солигорска – 17,1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4099" y="205741"/>
            <a:ext cx="433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Солигорский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д. Малые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Завшицы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Школьная,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8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9859" y="6173684"/>
            <a:ext cx="877949" cy="37604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Hello\Desktop\Районы в жилое\Солигорск Ясли КГ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83" y="1125970"/>
            <a:ext cx="4985046" cy="272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83" y="3910673"/>
            <a:ext cx="4985046" cy="27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97428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13538"/>
              </p:ext>
            </p:extLst>
          </p:nvPr>
        </p:nvGraphicFramePr>
        <p:xfrm>
          <a:off x="5352516" y="1006031"/>
          <a:ext cx="6676352" cy="57353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0847">
                  <a:extLst>
                    <a:ext uri="{9D8B030D-6E8A-4147-A177-3AD203B41FA5}">
                      <a16:colId xmlns="" xmlns:a16="http://schemas.microsoft.com/office/drawing/2014/main" val="934730647"/>
                    </a:ext>
                  </a:extLst>
                </a:gridCol>
                <a:gridCol w="5275505">
                  <a:extLst>
                    <a:ext uri="{9D8B030D-6E8A-4147-A177-3AD203B41FA5}">
                      <a16:colId xmlns="" xmlns:a16="http://schemas.microsoft.com/office/drawing/2014/main" val="1282963815"/>
                    </a:ext>
                  </a:extLst>
                </a:gridCol>
              </a:tblGrid>
              <a:tr h="13765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недвижимом имуществе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Недвижимое имущество: капитальное строение (инв. № 622/С-41375) – одноэтажное здание сельского клуба с теневым навесом, общая площадь 246,8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1962 года постройки, фундамент – бутобетон, стены – кирпичи,  перегородки – доска, кирпичи, перекрытия – дерево, крыша – асбестоцементный волнистый лист. Принадлежности: сарай, уборная, дорожка. Недвижимое имущество находится в собственности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Столбцовского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0389381"/>
                  </a:ext>
                </a:extLst>
              </a:tr>
              <a:tr h="2691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площадью 0,2368 га. Целевое назначение: земельный участок для содержания и обслуживания здания сельского клуба. Введены ограничения в использовании части земельного участка площадью 0,0168 га в связи с расположением в охранной зоне линий электрических сетей напряжением до 1000 В. </a:t>
                      </a:r>
                    </a:p>
                    <a:p>
                      <a:pPr algn="just">
                        <a:spcBef>
                          <a:spcPts val="3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предоставляется в аренду сроком на 20 лет.</a:t>
                      </a:r>
                    </a:p>
                    <a:p>
                      <a:pPr algn="just">
                        <a:spcBef>
                          <a:spcPts val="3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Разрешено в установленном законодательством порядке изменять целевое назначение земельного участка в случае изменения целевого назначения недвижимого имущества и использовать его для размещения объектов административного назначения, здравоохранения и социальных услуг, розничной торговли, культурно-просветительного и зрелищного назначения, одноквартирного жилого дома, объектов иного назначения, размещение которых допускается в зоне жилой застройки.</a:t>
                      </a:r>
                    </a:p>
                    <a:p>
                      <a:pPr algn="just">
                        <a:spcBef>
                          <a:spcPts val="3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Победителю аукциона либо единственному участнику несостоявшегося аукциона необходимо: в двухмесячный срок со дня утверждения протокола о результатах аукциона обратиться за государственной регистрацией права на земельный участок; получить в установленном порядке архитектурно-планировочное задание и технические условия для инженерно-технического обеспечения объекта, иной проектной документации.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4365484"/>
                  </a:ext>
                </a:extLst>
              </a:tr>
              <a:tr h="40396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23 800,00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(начальная цена понижена на 80 %)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2241965"/>
                  </a:ext>
                </a:extLst>
              </a:tr>
              <a:tr h="2745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культуры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Столбцовского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районного исполнительного комитета,</a:t>
                      </a:r>
                      <a:b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 (801717) 53675, 52106. 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088765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636" y="242584"/>
            <a:ext cx="4977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Столбцовский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Деревнянский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с/с, 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Нивное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ул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Садовая,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27.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1150" y="242584"/>
            <a:ext cx="527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  –  91,2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г. Столбцы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35,4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9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12" name="Рисунок 11" descr="C:\Users\Hello\Desktop\Районы в жилое\Нивное фото2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65" y="1100213"/>
            <a:ext cx="5090443" cy="279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65" y="3892731"/>
            <a:ext cx="5090443" cy="28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1938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3296</TotalTime>
  <Words>1827</Words>
  <Application>Microsoft Office PowerPoint</Application>
  <PresentationFormat>Широкоэкранный</PresentationFormat>
  <Paragraphs>146</Paragraphs>
  <Slides>11</Slides>
  <Notes>11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Неиспользуемые объекты недвижимости государственной собственности, предлагаемые  для продажи с возможностью использования под жилье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Ткаченко Галина Александровна</dc:creator>
  <cp:lastModifiedBy>Семенкевич Александр Иванович</cp:lastModifiedBy>
  <cp:revision>206</cp:revision>
  <cp:lastPrinted>2025-03-19T12:07:13Z</cp:lastPrinted>
  <dcterms:created xsi:type="dcterms:W3CDTF">2022-07-28T11:54:03Z</dcterms:created>
  <dcterms:modified xsi:type="dcterms:W3CDTF">2025-03-21T13:22:21Z</dcterms:modified>
</cp:coreProperties>
</file>